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  <p:sldId id="277" r:id="rId10"/>
    <p:sldId id="262" r:id="rId11"/>
    <p:sldId id="263" r:id="rId12"/>
    <p:sldId id="264" r:id="rId13"/>
    <p:sldId id="278" r:id="rId14"/>
    <p:sldId id="266" r:id="rId15"/>
    <p:sldId id="281" r:id="rId16"/>
    <p:sldId id="279" r:id="rId17"/>
    <p:sldId id="282" r:id="rId18"/>
    <p:sldId id="268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0242E-C218-4FCD-87C5-38ECD4DF38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D5520-AF91-4D05-9593-292FB89AB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5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D5520-AF91-4D05-9593-292FB89AB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5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7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6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3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5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4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8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A3AE-6CA6-49FD-B65F-41418AC2B09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F74D-CAD5-418F-B3C6-FF17342F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73037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 Ground Water Board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9530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World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Mission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24.08.2017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GW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"/>
            <a:ext cx="1477962" cy="22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2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Progress –Proposed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9271"/>
              </p:ext>
            </p:extLst>
          </p:nvPr>
        </p:nvGraphicFramePr>
        <p:xfrm>
          <a:off x="152400" y="1066800"/>
          <a:ext cx="8763000" cy="439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894"/>
                <a:gridCol w="2850906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Progress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of DWLR with Water quality probes and with Telemetry (Supply, installation, real-time data acquisition &amp; maintenance)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Specification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 DWLR with WQ probe and Telemetry is to be finalized in Interdepartmental Committee for Framework Agreement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A1.2.03.04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Drilling through Outsourcing-Shallow (down to a maximum depth of 300m) -160 nos.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 of PDS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Finalization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modalities with NIH as a partner organization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C1.1.01.01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Hiring of Consultancy Services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(Centre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Excellence, PDS study, River Basin Management Study, procurement of Goods/services/works and liaison with State Implementing agencies)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finalize different components, after finalization of TAMC contract, as the consultancy is interlinked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Bid Document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723144"/>
              </p:ext>
            </p:extLst>
          </p:nvPr>
        </p:nvGraphicFramePr>
        <p:xfrm>
          <a:off x="457200" y="1295400"/>
          <a:ext cx="8458200" cy="92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826"/>
                <a:gridCol w="3228174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A1.2.02.03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60 Piezometers through outsourcing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Bid Documents under submission to NHP Wing for NOL &amp; Approval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0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various Studies / PDS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Real-Time Monitoring of WQ in Coastal Aquifers of TN &amp; UT of Puducherry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Bid Document under submission to NHP wing for NOL of WB &amp;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Specification for Framework Agreement to be finalized by interdepartmental committee and will be floated after the award of construction of piezometers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N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lvl="1" indent="-271463">
              <a:buFont typeface="Arial" panose="020B0604020202020204" pitchFamily="34" charset="0"/>
              <a:buChar char="•"/>
            </a:pP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PDS in the sub basin above the confluence of Ram Ganga with Ganga</a:t>
            </a:r>
          </a:p>
          <a:p>
            <a:pPr marL="728663" lvl="2" indent="-271463">
              <a:buFont typeface="Arial" panose="020B0604020202020204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Clarifications received from NHP wing about using NIH as partner Organization</a:t>
            </a:r>
          </a:p>
          <a:p>
            <a:pPr marL="728663" lvl="2" indent="-27146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To finalize the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modalities with NIH as a partner organization</a:t>
            </a:r>
          </a:p>
          <a:p>
            <a:pPr marL="728663" lvl="2" indent="-271463">
              <a:buFont typeface="Arial" panose="020B0604020202020204" pitchFamily="34" charset="0"/>
              <a:buChar char="•"/>
            </a:pPr>
            <a:endParaRPr lang="en-I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17449"/>
              </p:ext>
            </p:extLst>
          </p:nvPr>
        </p:nvGraphicFramePr>
        <p:xfrm>
          <a:off x="152400" y="838200"/>
          <a:ext cx="8839200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comments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/ optimal number of monitoring wells required for the State based on </a:t>
                      </a:r>
                    </a:p>
                    <a:p>
                      <a:pPr marL="533400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/ specific objectives of monitoring </a:t>
                      </a:r>
                    </a:p>
                    <a:p>
                      <a:pPr marL="533400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Prevailing hydrogeological conditions </a:t>
                      </a:r>
                    </a:p>
                    <a:p>
                      <a:pPr marL="533400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Broad objectives of national level monitoring.</a:t>
                      </a:r>
                    </a:p>
                    <a:p>
                      <a:pPr marL="271462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Every assessment unit in the country: One Piezometer fitted with DWLR and telemetry and the data shall be converged on a single platform for common access.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Strengthening and optimization of monitoring wells based on number of existing Piezometers of CGWB and States. 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Piezometers should be a dedicated one for water level and quality monitoring  &amp; should not be used for withdrawal of ground water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Dug wells will continue to be monitored and shall be replaced with Piezometers in phases.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water level data collected from dug wells shall be used with caution and after suitable validation for all planning purpose.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Strong GW </a:t>
                      </a: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Directorate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State Government </a:t>
                      </a: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manned </a:t>
                      </a: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domain expert required</a:t>
                      </a:r>
                    </a:p>
                    <a:p>
                      <a:pPr marL="533400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Critical ground water situation</a:t>
                      </a:r>
                    </a:p>
                    <a:p>
                      <a:pPr marL="533400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Complex aquifer situation </a:t>
                      </a:r>
                    </a:p>
                    <a:p>
                      <a:pPr marL="533400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Continuing heavy dependence on ground water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14400" y="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Status of Hydromet Station </a:t>
            </a:r>
            <a:b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(Summary of Committee Zonal meetings)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4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21042"/>
              </p:ext>
            </p:extLst>
          </p:nvPr>
        </p:nvGraphicFramePr>
        <p:xfrm>
          <a:off x="152400" y="732184"/>
          <a:ext cx="8839201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1935480"/>
                <a:gridCol w="914400"/>
                <a:gridCol w="1295400"/>
                <a:gridCol w="3810001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Held on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Venue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Kerala, Tamil Nadu, Puducherry,</a:t>
                      </a:r>
                      <a:r>
                        <a:rPr lang="en-I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Telangana, Andhra Pradesh, Karnataka, Goa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20-21</a:t>
                      </a:r>
                      <a:r>
                        <a:rPr lang="en-I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July 17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Chennai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Karnataka did not provide</a:t>
                      </a: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 </a:t>
                      </a:r>
                      <a:endParaRPr lang="en-IN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 </a:t>
                      </a: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could not participate as no Hydrogeologist is available to process </a:t>
                      </a:r>
                    </a:p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Karnataka &amp; Goa to be taken up separately.</a:t>
                      </a:r>
                      <a:endParaRPr lang="en-IN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Punjab,</a:t>
                      </a:r>
                      <a:r>
                        <a:rPr lang="en-I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Haryana, HP, UP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July17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Delhi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Haryana</a:t>
                      </a: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not provided data &amp; RD, CGWB to take up joint exercise with State IA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had sought different dates due to Assembly Session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States, WB, Bihar, Jharkhand, Odisha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 Aug 17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Kolkata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Manipur and Mizoram </a:t>
                      </a:r>
                      <a:r>
                        <a:rPr lang="en-US" sz="16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were not represented . No proposal from Assam &amp; Sikkim.</a:t>
                      </a:r>
                      <a:endParaRPr lang="en-IN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Rajasthan, Gujarat, Maharashtra,</a:t>
                      </a:r>
                      <a:r>
                        <a:rPr lang="en-I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MP, </a:t>
                      </a:r>
                      <a:r>
                        <a:rPr lang="en-IN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Chattisgarh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Ahmedabad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request of State, meeting postponed due to flood in Ahmedabad. New Date</a:t>
                      </a:r>
                      <a:r>
                        <a:rPr lang="en-I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decided</a:t>
                      </a:r>
                      <a:endParaRPr lang="en-IN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17713" y="-119268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Hydromet Station 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(Summary of Committee Zonal meetings)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01079"/>
              </p:ext>
            </p:extLst>
          </p:nvPr>
        </p:nvGraphicFramePr>
        <p:xfrm>
          <a:off x="152401" y="5791200"/>
          <a:ext cx="899159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441"/>
                <a:gridCol w="1172817"/>
                <a:gridCol w="1251005"/>
                <a:gridCol w="4300330"/>
                <a:gridCol w="12510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IAs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Reviewed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Yet to be Finalized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3 IAs not ready for review (Karnataka, Goa, Haryana) 1 – To be finalized (Punjab)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review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(Raj,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Guj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Chat, MP, UP,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</a:t>
                      </a:r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695324"/>
              </p:ext>
            </p:extLst>
          </p:nvPr>
        </p:nvGraphicFramePr>
        <p:xfrm>
          <a:off x="152400" y="990600"/>
          <a:ext cx="8686800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7724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AP&amp; Telangana</a:t>
                      </a:r>
                      <a:r>
                        <a:rPr lang="en-IN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361950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piezometers in each water shed at Recharge, Intermediate and Discharge areas. </a:t>
                      </a:r>
                    </a:p>
                    <a:p>
                      <a:pPr marL="361950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Piezometers of CGWB will also be utilized by state Government to install DWLR with telemetry.</a:t>
                      </a:r>
                    </a:p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Kerala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361950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proposed 150 Nos DWLR with Telemetry may be taken up at the earliest in the existing Piezometers. </a:t>
                      </a:r>
                    </a:p>
                    <a:p>
                      <a:pPr marL="361950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Additional Piezometers with Telemetry will be considered during the Mid-Term review based on the performance of the State (152 Blocks).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Tamil Nadu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361950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Install DWLR with telemetry in all these blocks in the existing piezometers of State Govt. or CGWB (already approved in the PIP). </a:t>
                      </a:r>
                    </a:p>
                    <a:p>
                      <a:pPr marL="361950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Further requirement of piezometers (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phirka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wise, as proposed the State representative) to be considered on data analysis. </a:t>
                      </a:r>
                    </a:p>
                    <a:p>
                      <a:pPr marL="180975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Karnataka &amp; Goa: </a:t>
                      </a:r>
                    </a:p>
                    <a:p>
                      <a:pPr marL="361950" indent="-180975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CGWB to hold discussions with State IAs to firm up the network requirement</a:t>
                      </a:r>
                      <a:endParaRPr lang="en-IN" sz="1800" b="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14400" y="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Status of Hydromet Station </a:t>
            </a:r>
            <a:b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(Summary of Committee Zonal meetings)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37760"/>
              </p:ext>
            </p:extLst>
          </p:nvPr>
        </p:nvGraphicFramePr>
        <p:xfrm>
          <a:off x="152400" y="990600"/>
          <a:ext cx="8915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258"/>
                <a:gridCol w="8055142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HP:</a:t>
                      </a: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42913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of State IA recommended. </a:t>
                      </a:r>
                    </a:p>
                    <a:p>
                      <a:pPr marL="442913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Pin pointing of the final locations for piezometers shall  be a joint exercise of State Agency and  CGWB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Punjab: </a:t>
                      </a:r>
                    </a:p>
                    <a:p>
                      <a:pPr marL="442913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establish a mechanism for regular interaction and coordination between the Water Resources Department and the D/o Drinking Water &amp; Sanitation. </a:t>
                      </a:r>
                    </a:p>
                    <a:p>
                      <a:pPr marL="442913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CGWB to discuss with State Agency and finalize the proposal of the state for constructing shallow piezometers in South Western Punjab (960 Nos), keeping in view its objectives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Haryana:</a:t>
                      </a:r>
                    </a:p>
                    <a:p>
                      <a:pPr marL="442913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Haryana</a:t>
                      </a:r>
                      <a:r>
                        <a:rPr lang="en-IN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not provided data &amp; RD, CGWB to take up joint exercise with State IA.</a:t>
                      </a:r>
                    </a:p>
                    <a:p>
                      <a:pPr marL="442913" marR="0" lvl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 meeting proposed at Chandigarh to visit field area &amp; consider Punjab &amp; Haryana Proposals, after discussing with RD, CGWB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14400" y="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Status of Hydromet Station </a:t>
            </a:r>
            <a:b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(Summary of Committee Zonal meetings)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26369"/>
              </p:ext>
            </p:extLst>
          </p:nvPr>
        </p:nvGraphicFramePr>
        <p:xfrm>
          <a:off x="152400" y="990600"/>
          <a:ext cx="8915400" cy="575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258"/>
                <a:gridCol w="8055142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Zone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</a:t>
                      </a:r>
                      <a:endParaRPr lang="en-IN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States</a:t>
                      </a:r>
                    </a:p>
                    <a:p>
                      <a:pPr marL="442913" indent="-261938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RD, NER, CGWB, Guwahati will coordinate with National Ground Water Institute, Raipur to conduct at least 2-3 trainings per year at suitable locations in the North Eastern Region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Odisha</a:t>
                      </a:r>
                    </a:p>
                    <a:p>
                      <a:pPr marL="442913" indent="-261938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Odisha GW, in consultation with CGWB will first identify potential sites and initiate installation of DWLR with telemetry (as per PIP, 600 DWLR with telemetry are proposed) </a:t>
                      </a:r>
                    </a:p>
                    <a:p>
                      <a:pPr marL="442913" indent="-261938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After analyzing the data received from these, the new piezometers will be constructed based on the gaps identified. </a:t>
                      </a:r>
                    </a:p>
                    <a:p>
                      <a:pPr marL="442913" indent="-261938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Existing piezometers are enough to have a density </a:t>
                      </a:r>
                      <a:r>
                        <a:rPr lang="en-US" sz="1700" kern="120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3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wells per assessment unit on an average for the entire State (314 Assessment Units)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Bihar</a:t>
                      </a:r>
                    </a:p>
                    <a:p>
                      <a:pPr marL="442913" indent="-261938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Recommended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construction of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Piezometers with DWLR with telemetry proposed under NHP are for deeper aquifers in all districts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West Bengal</a:t>
                      </a:r>
                    </a:p>
                    <a:p>
                      <a:pPr marL="442913" indent="-261938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Implementing Agency (West Bengal GW), is already monitoring 301 Piezometers through DWLR with telemetry</a:t>
                      </a:r>
                    </a:p>
                    <a:p>
                      <a:pPr marL="442913" marR="0" indent="-2619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the proposed</a:t>
                      </a:r>
                      <a:r>
                        <a:rPr lang="en-US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700 DWLR &amp; 236 Piezometers were approved, to be installed in consultation with CGWB, ER.</a:t>
                      </a:r>
                      <a:endParaRPr lang="en-US" sz="17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914400" y="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Status of Hydromet Station </a:t>
            </a:r>
            <a:b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(Summary of Committee Zonal meetings)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Public Finance Management System (PFMS)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34400" cy="2667000"/>
          </a:xfrm>
        </p:spPr>
        <p:txBody>
          <a:bodyPr>
            <a:noAutofit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PFMS is already established in CGWB 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 are being made through PFMS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rmAutofit/>
          </a:bodyPr>
          <a:lstStyle/>
          <a:p>
            <a:pPr marL="514350" lvl="0" indent="-514350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forward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534400" cy="4114800"/>
          </a:xfrm>
        </p:spPr>
        <p:txBody>
          <a:bodyPr>
            <a:no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Real-time Monitoring in coastal Aquifers of TN &amp; UT of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Puducherry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 to be taken up in partnership with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Hiring of consultants for establishment of Centre of excellence in CGWB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of a team of officers in GW modelling at IHE-Delft, The Netherlands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 Specific Training at NGI,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Raipur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4 more Awareness Raising Programme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 of SPMU (in position), Staff Strength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>
          <a:xfrm>
            <a:off x="304799" y="990600"/>
            <a:ext cx="8839202" cy="4800600"/>
            <a:chOff x="-544327" y="0"/>
            <a:chExt cx="6862596" cy="315710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3781959" y="1104595"/>
              <a:ext cx="0" cy="193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-544327" y="0"/>
              <a:ext cx="6862596" cy="3157105"/>
              <a:chOff x="-544327" y="0"/>
              <a:chExt cx="6862596" cy="3157105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-544327" y="0"/>
                <a:ext cx="6862596" cy="3157105"/>
                <a:chOff x="-573603" y="0"/>
                <a:chExt cx="6862853" cy="3157462"/>
              </a:xfrm>
            </p:grpSpPr>
            <p:sp>
              <p:nvSpPr>
                <p:cNvPr id="1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989444" y="0"/>
                  <a:ext cx="2886497" cy="292641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algn="ctr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dirty="0">
                      <a:effectLst/>
                      <a:latin typeface="Arial"/>
                      <a:ea typeface="Times New Roman"/>
                      <a:cs typeface="Times New Roman"/>
                    </a:rPr>
                    <a:t>Chairman, CGWB:</a:t>
                  </a:r>
                  <a:r>
                    <a:rPr lang="en-US" b="1" dirty="0">
                      <a:effectLst/>
                      <a:latin typeface="Arial"/>
                      <a:ea typeface="Times New Roman"/>
                      <a:cs typeface="Times New Roman"/>
                    </a:rPr>
                    <a:t> Coordinator</a:t>
                  </a:r>
                  <a:endParaRPr lang="en-US" dirty="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3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074367" y="538554"/>
                  <a:ext cx="3082999" cy="295479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algn="ctr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Member (RGI): </a:t>
                  </a:r>
                  <a:r>
                    <a:rPr lang="en-US" sz="1600" b="1" dirty="0">
                      <a:effectLst/>
                      <a:latin typeface="Arial"/>
                      <a:ea typeface="Times New Roman"/>
                      <a:cs typeface="Times New Roman"/>
                    </a:rPr>
                    <a:t>Project Director, CGWB</a:t>
                  </a:r>
                  <a:endParaRPr lang="en-US" sz="1600" dirty="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2424782" y="301162"/>
                  <a:ext cx="0" cy="24754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2426093" y="843648"/>
                  <a:ext cx="0" cy="24644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052422" y="1072413"/>
                  <a:ext cx="2708275" cy="1725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 flipH="1">
                  <a:off x="1060677" y="1079661"/>
                  <a:ext cx="1" cy="193329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-286934" y="1297705"/>
                  <a:ext cx="3052652" cy="267921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algn="ctr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effectLst/>
                      <a:latin typeface="Arial"/>
                      <a:ea typeface="Times New Roman"/>
                      <a:cs typeface="Times New Roman"/>
                    </a:rPr>
                    <a:t>Regional Director (HP) – CHQ-</a:t>
                  </a:r>
                  <a:r>
                    <a:rPr lang="en-US" sz="1400" b="1" dirty="0">
                      <a:effectLst/>
                      <a:latin typeface="Arial"/>
                      <a:ea typeface="Times New Roman"/>
                      <a:cs typeface="Times New Roman"/>
                    </a:rPr>
                    <a:t>Nodal Officer</a:t>
                  </a:r>
                  <a:endParaRPr lang="en-US" dirty="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9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106811" y="1297618"/>
                  <a:ext cx="2505185" cy="267910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algn="ctr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Regional Director of 18 Regions</a:t>
                  </a:r>
                  <a:endParaRPr lang="en-US" sz="2000" dirty="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2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-573603" y="1757950"/>
                  <a:ext cx="3746775" cy="139951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176213" marR="0" lvl="0" indent="-176213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Senior Hydrogeologist (Scientist D/ Scientist C)-1</a:t>
                  </a:r>
                  <a:endParaRPr lang="en-US" sz="2000" dirty="0">
                    <a:effectLst/>
                    <a:latin typeface="Arial"/>
                    <a:ea typeface="Times New Roman"/>
                    <a:cs typeface="Times New Roman"/>
                  </a:endParaRPr>
                </a:p>
                <a:p>
                  <a:pPr marL="176213" marR="0" lvl="0" indent="-176213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Procurement cell of CGWB - 3</a:t>
                  </a:r>
                  <a:endParaRPr lang="en-US" sz="2000" dirty="0">
                    <a:effectLst/>
                    <a:latin typeface="Arial"/>
                    <a:ea typeface="Times New Roman"/>
                    <a:cs typeface="Times New Roman"/>
                  </a:endParaRPr>
                </a:p>
                <a:p>
                  <a:pPr marL="176213" marR="0" lvl="0" indent="-176213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System Analyst - 1</a:t>
                  </a:r>
                  <a:endParaRPr lang="en-US" sz="2000" dirty="0">
                    <a:effectLst/>
                    <a:latin typeface="Arial"/>
                    <a:ea typeface="Times New Roman"/>
                    <a:cs typeface="Times New Roman"/>
                  </a:endParaRPr>
                </a:p>
                <a:p>
                  <a:pPr marL="176213" marR="0" lvl="0" indent="-176213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Computer Programmer - 1</a:t>
                  </a:r>
                  <a:endParaRPr lang="en-US" sz="2000" dirty="0">
                    <a:effectLst/>
                    <a:latin typeface="Arial"/>
                    <a:ea typeface="Times New Roman"/>
                    <a:cs typeface="Times New Roman"/>
                  </a:endParaRPr>
                </a:p>
                <a:p>
                  <a:pPr marL="176213" marR="0" lvl="0" indent="-176213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Junior Hydrogeologist / Assistant Hydrogeologist-1</a:t>
                  </a:r>
                  <a:endParaRPr lang="en-US" sz="2000" dirty="0">
                    <a:effectLst/>
                    <a:latin typeface="Arial"/>
                    <a:ea typeface="Times New Roman"/>
                    <a:cs typeface="Times New Roman"/>
                  </a:endParaRPr>
                </a:p>
                <a:p>
                  <a:pPr marL="176213" marR="0" lvl="0" indent="-176213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Ministerial Staff for keeping accounts -1</a:t>
                  </a:r>
                  <a:endParaRPr lang="en-US" sz="2000" dirty="0"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2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3173172" y="1749308"/>
                  <a:ext cx="3116078" cy="1257797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117475" marR="0" lvl="0" indent="-117475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HP cell at each of 18 Regions to carry out HP activities</a:t>
                  </a:r>
                </a:p>
                <a:p>
                  <a:pPr marL="117475" marR="0" lvl="0" indent="-117475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Senior Hydrogeologist (Scientist D/ Scientist C) - 1</a:t>
                  </a:r>
                </a:p>
                <a:p>
                  <a:pPr marL="117475" marR="0" lvl="0" indent="-117475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Junior Hydrogeologist / Assistant Hydrogeologist - 1</a:t>
                  </a:r>
                </a:p>
                <a:p>
                  <a:pPr marL="117475" marR="0" lvl="0" indent="-117475">
                    <a:lnSpc>
                      <a:spcPct val="105000"/>
                    </a:lnSpc>
                    <a:spcBef>
                      <a:spcPts val="0"/>
                    </a:spcBef>
                    <a:spcAft>
                      <a:spcPts val="0"/>
                    </a:spcAft>
                    <a:buFont typeface="Symbol"/>
                    <a:buChar char=""/>
                  </a:pPr>
                  <a:r>
                    <a:rPr lang="en-US" sz="1600" dirty="0">
                      <a:effectLst/>
                      <a:latin typeface="Arial"/>
                      <a:ea typeface="Times New Roman"/>
                      <a:cs typeface="Times New Roman"/>
                    </a:rPr>
                    <a:t>Ministerial Staff for keeping accounts - 1</a:t>
                  </a:r>
                </a:p>
                <a:p>
                  <a:pPr marL="117475" marR="0" indent="-117475">
                    <a:lnSpc>
                      <a:spcPct val="105000"/>
                    </a:lnSpc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en-US" sz="1100" dirty="0">
                      <a:effectLst/>
                      <a:latin typeface="Arial"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</p:grpSp>
          <p:cxnSp>
            <p:nvCxnSpPr>
              <p:cNvPr id="10" name="Straight Arrow Connector 9"/>
              <p:cNvCxnSpPr/>
              <p:nvPr/>
            </p:nvCxnSpPr>
            <p:spPr>
              <a:xfrm flipH="1">
                <a:off x="1082650" y="1565452"/>
                <a:ext cx="0" cy="1930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789274" y="1565452"/>
                <a:ext cx="1" cy="1932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31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667000"/>
            <a:ext cx="5257800" cy="762000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8392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 Received &amp; Expenditure Incurred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3304"/>
              </p:ext>
            </p:extLst>
          </p:nvPr>
        </p:nvGraphicFramePr>
        <p:xfrm>
          <a:off x="1066800" y="1447800"/>
          <a:ext cx="693420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/>
                <a:gridCol w="2113597"/>
                <a:gridCol w="2687003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 Received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 in Lakh)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 Incurred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 in Lakh)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65.00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 (as on July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768.20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7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4582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Procurement item in PIP </a:t>
            </a:r>
            <a:b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(Item Code, Item and amount)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744012"/>
              </p:ext>
            </p:extLst>
          </p:nvPr>
        </p:nvGraphicFramePr>
        <p:xfrm>
          <a:off x="152400" y="1066800"/>
          <a:ext cx="8991600" cy="497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362200"/>
                <a:gridCol w="10668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(Rs in lakh)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C1.1.01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Hiring of Consultancy </a:t>
                      </a: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 Provisions </a:t>
                      </a: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TBS Consultancy </a:t>
                      </a:r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Center of Excellence, </a:t>
                      </a:r>
                      <a:endParaRPr lang="en-US" sz="17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PDS </a:t>
                      </a:r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study, </a:t>
                      </a:r>
                      <a:endParaRPr lang="en-US" sz="17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River </a:t>
                      </a:r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Basin Management </a:t>
                      </a: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Liaison </a:t>
                      </a:r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State Implementing agencies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B1.1.01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 GEMS Consultancy</a:t>
                      </a:r>
                      <a:endParaRPr lang="en-US" sz="17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LS Provisions Single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Source/QCBS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Design, Development of Additional Module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Procurement of Additional Licenses &amp; training for Pan India Expansion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Linking/integration of</a:t>
                      </a:r>
                      <a:r>
                        <a:rPr lang="en-US" sz="17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CGWB database with India-WRIS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wells </a:t>
                      </a: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PDS in parts of Ganga Basin)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of PDS Study in parts of Ganga Basin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wells through outsourcing down to a maximum of 300m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C2.2.02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 study at selected location for Aquifer </a:t>
                      </a: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remediation (PDS)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 provisions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 of PDS &amp; to be taken up as a later part of the study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4582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Procurement item in PIP </a:t>
            </a:r>
            <a:b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(Item Code, Item and amount)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64852"/>
              </p:ext>
            </p:extLst>
          </p:nvPr>
        </p:nvGraphicFramePr>
        <p:xfrm>
          <a:off x="152400" y="1066800"/>
          <a:ext cx="8991600" cy="5598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  <a:gridCol w="8382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(Rs in lakh)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A1.2.02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60 Piezometers through outsourcing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Real time monitoring of water quality in coastal aquifers in Tamil Nadu &amp; UT of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Puducherry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D2.1.01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National / International Trainings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 S Provision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D2.3.01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in colloboration with USGS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LS Provision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C2.2.01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Water quality sample analysis &amp; isotope dating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LS Provisions Shopping or Direct Contracting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A3.5.01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Centre of Excellence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Procurement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Software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provision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Procurement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software, AMC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A1.2.01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 time monitoring of water quality in coastal aquifers in Tamil Nadu &amp; UT of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Puducherry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(DWLR with water quality probes-Supply, installation,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realtime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data acquisition &amp; maintenance)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Real time monitoring of water quality in coastal aquifers in Tamil Nadu &amp; UT of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Puducherry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procurement item in AWP 2016-17 &amp; their Status (Item Code, Item and amount)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87789"/>
              </p:ext>
            </p:extLst>
          </p:nvPr>
        </p:nvGraphicFramePr>
        <p:xfrm>
          <a:off x="152400" y="1371600"/>
          <a:ext cx="8991600" cy="1893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  <a:gridCol w="8382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(Rs in lakh)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D2.1.01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National / International Trainings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Three Officers were trained at IHE-Delft, The Netherlands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amount was withdrawn from CGWB &amp; paid by NHP wing directly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procurement item in AWP 2017-18 &amp; other state (Item Code, Item and amount)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521688"/>
              </p:ext>
            </p:extLst>
          </p:nvPr>
        </p:nvGraphicFramePr>
        <p:xfrm>
          <a:off x="152400" y="1371600"/>
          <a:ext cx="8991600" cy="521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971800"/>
                <a:gridCol w="8382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(Rs in lakh)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of DWLR with Water quality probes and with Telemetry (Supply, installation, real-time data acquisition &amp; maintenance)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just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Real-time Monitoring of WQ in coastal Aquifers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A1.2.02.03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60 Piezometers through outsourcing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Real-time Monitoring of WQ in coastal Aquifers</a:t>
                      </a:r>
                    </a:p>
                    <a:p>
                      <a:pPr algn="l" fontAlgn="b"/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A1.2.03.04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Drilling through Outsourcing-Shallow (down to a maximum depth of 300m) -160 nos.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 of PDS</a:t>
                      </a:r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C1.1.01.01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Hiring of Consultancy Services (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Excellence, PDS study, River Basin Management Study, procurement of Goods/services/works and liaison with State Implementing agencies)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Agency or consortium to provide Time Based Consultancy for various activities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Progress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57112"/>
              </p:ext>
            </p:extLst>
          </p:nvPr>
        </p:nvGraphicFramePr>
        <p:xfrm>
          <a:off x="381000" y="1524000"/>
          <a:ext cx="8153400" cy="2014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2766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D2.1.02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Domain specific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(In-house)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2016-17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– 3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Completed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D2.2.01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Workshops / Awareness Programmes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2016-17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– 6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Completed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2017-18 – 2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Nos</a:t>
                      </a: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Completed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D2.1.01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 Training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2016-17 – 3 officers trained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at IHE-Delft, The Netherlands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31817" y="838200"/>
            <a:ext cx="2063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346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838200"/>
          </a:xfrm>
        </p:spPr>
        <p:txBody>
          <a:bodyPr>
            <a:no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Progress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26940"/>
              </p:ext>
            </p:extLst>
          </p:nvPr>
        </p:nvGraphicFramePr>
        <p:xfrm>
          <a:off x="457200" y="1143000"/>
          <a:ext cx="8458200" cy="56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826"/>
                <a:gridCol w="3228174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Name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A1.2.02.03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60 Piezometers through outsourcing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Bid Documents under submission to NHP Wing for NOL &amp; Approval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D2.1.02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Domain specific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 (In-house)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2017-18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– 3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Nos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Proposal submitted to NHP Wing &amp; Approval Awaited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D2.2.01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Workshops / Awareness Programmes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2017-18 – 4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Nos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each to be completed in Quarter 3 &amp; 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D2.1.01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 Training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Awaiting Approval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442913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team of 20 GW modelers to be created in CGWB through customized training at IHE-Delft, The Netherlands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D3.2.02.02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Hiring of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process of procurement (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D4.1.01.02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Hiring of Data Entry operator, Account Assistant, other experts (Junior)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Awaiting Approval</a:t>
                      </a:r>
                      <a:endParaRPr lang="en-US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A3.4.01.03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of Colour Photocopier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process of procurement (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portal)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A3.4.01.04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of Printer (Colour/B&amp;W)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process of procurement (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portal)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685800"/>
            <a:ext cx="3228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Process Underway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9701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1942</Words>
  <Application>Microsoft Office PowerPoint</Application>
  <PresentationFormat>On-screen Show (4:3)</PresentationFormat>
  <Paragraphs>320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Office Theme</vt:lpstr>
      <vt:lpstr>Central Ground Water Board</vt:lpstr>
      <vt:lpstr>Details of SPMU (in position), Staff Strength etc</vt:lpstr>
      <vt:lpstr>Funds Received &amp; Expenditure Incurred</vt:lpstr>
      <vt:lpstr>Major Procurement item in PIP  (Item Code, Item and amount)</vt:lpstr>
      <vt:lpstr>Major Procurement item in PIP  (Item Code, Item and amount)</vt:lpstr>
      <vt:lpstr>Major procurement item in AWP 2016-17 &amp; their Status (Item Code, Item and amount)</vt:lpstr>
      <vt:lpstr>Major procurement item in AWP 2017-18 &amp; other state (Item Code, Item and amount)</vt:lpstr>
      <vt:lpstr>Physical Progress</vt:lpstr>
      <vt:lpstr>Physical Progress</vt:lpstr>
      <vt:lpstr>Physical Progress –Proposed</vt:lpstr>
      <vt:lpstr>Status of Bid Document</vt:lpstr>
      <vt:lpstr>Status of various Studies / PDS etc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Public Finance Management System (PFMS)</vt:lpstr>
      <vt:lpstr>Way forward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Ground Water Board</dc:title>
  <dc:creator>Dr Suresh</dc:creator>
  <cp:lastModifiedBy>Hewlett-Packard Company</cp:lastModifiedBy>
  <cp:revision>111</cp:revision>
  <dcterms:created xsi:type="dcterms:W3CDTF">2017-08-10T04:23:39Z</dcterms:created>
  <dcterms:modified xsi:type="dcterms:W3CDTF">2017-08-21T12:19:54Z</dcterms:modified>
</cp:coreProperties>
</file>